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5"/>
  </p:sldMasterIdLst>
  <p:notesMasterIdLst>
    <p:notesMasterId r:id="rId7"/>
  </p:notesMasterIdLst>
  <p:sldIdLst>
    <p:sldId id="256" r:id="rId6"/>
  </p:sldIdLst>
  <p:sldSz cx="7772400" cy="10058400"/>
  <p:notesSz cx="6858000" cy="9240838"/>
  <p:embeddedFontLst>
    <p:embeddedFont>
      <p:font typeface="Calibri" panose="020F0502020204030204"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30"/>
    <a:srgbClr val="2F372F"/>
    <a:srgbClr val="BFB8A6"/>
    <a:srgbClr val="FFD53A"/>
    <a:srgbClr val="7273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1CE577-70EA-4386-B86D-B9DB6361937F}" v="2" dt="2024-04-22T19:13:15.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357" autoAdjust="0"/>
  </p:normalViewPr>
  <p:slideViewPr>
    <p:cSldViewPr>
      <p:cViewPr>
        <p:scale>
          <a:sx n="154" d="100"/>
          <a:sy n="154" d="100"/>
        </p:scale>
        <p:origin x="966" y="174"/>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font" Target="fonts/font4.fntdata"/><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customXml" Target="../customXml/item4.xml"/><Relationship Id="rId9" Type="http://schemas.openxmlformats.org/officeDocument/2006/relationships/font" Target="fonts/font2.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kintosh, Sean E CIV USARMY HQDA OTIG (USA)" userId="a4e22795-3b13-4218-8acc-e34f7843080a" providerId="ADAL" clId="{14253E28-FE40-4751-B148-9456379AF4F1}"/>
    <pc:docChg chg="modSld">
      <pc:chgData name="Mackintosh, Sean E CIV USARMY HQDA OTIG (USA)" userId="a4e22795-3b13-4218-8acc-e34f7843080a" providerId="ADAL" clId="{14253E28-FE40-4751-B148-9456379AF4F1}" dt="2024-03-19T15:19:25.279" v="1" actId="20577"/>
      <pc:docMkLst>
        <pc:docMk/>
      </pc:docMkLst>
      <pc:sldChg chg="modSp mod">
        <pc:chgData name="Mackintosh, Sean E CIV USARMY HQDA OTIG (USA)" userId="a4e22795-3b13-4218-8acc-e34f7843080a" providerId="ADAL" clId="{14253E28-FE40-4751-B148-9456379AF4F1}" dt="2024-03-19T15:19:25.279" v="1" actId="20577"/>
        <pc:sldMkLst>
          <pc:docMk/>
          <pc:sldMk cId="0" sldId="256"/>
        </pc:sldMkLst>
        <pc:spChg chg="mod">
          <ac:chgData name="Mackintosh, Sean E CIV USARMY HQDA OTIG (USA)" userId="a4e22795-3b13-4218-8acc-e34f7843080a" providerId="ADAL" clId="{14253E28-FE40-4751-B148-9456379AF4F1}" dt="2024-03-19T15:19:25.279" v="1" actId="20577"/>
          <ac:spMkLst>
            <pc:docMk/>
            <pc:sldMk cId="0" sldId="256"/>
            <ac:spMk id="20" creationId="{BDA3CA07-D9A9-0EEB-2F07-333BF634636D}"/>
          </ac:spMkLst>
        </pc:spChg>
      </pc:sldChg>
    </pc:docChg>
  </pc:docChgLst>
  <pc:docChgLst>
    <pc:chgData name="Ruyle, Thomas M CIV USARMY HQDA OTIG (USA)" userId="ede1012f-0ce7-46a1-8344-f4af4af67b77" providerId="ADAL" clId="{DB1CE577-70EA-4386-B86D-B9DB6361937F}"/>
    <pc:docChg chg="undo custSel modSld">
      <pc:chgData name="Ruyle, Thomas M CIV USARMY HQDA OTIG (USA)" userId="ede1012f-0ce7-46a1-8344-f4af4af67b77" providerId="ADAL" clId="{DB1CE577-70EA-4386-B86D-B9DB6361937F}" dt="2024-04-22T19:43:49.629" v="173" actId="478"/>
      <pc:docMkLst>
        <pc:docMk/>
      </pc:docMkLst>
      <pc:sldChg chg="delSp modSp mod">
        <pc:chgData name="Ruyle, Thomas M CIV USARMY HQDA OTIG (USA)" userId="ede1012f-0ce7-46a1-8344-f4af4af67b77" providerId="ADAL" clId="{DB1CE577-70EA-4386-B86D-B9DB6361937F}" dt="2024-04-22T19:43:49.629" v="173" actId="478"/>
        <pc:sldMkLst>
          <pc:docMk/>
          <pc:sldMk cId="0" sldId="256"/>
        </pc:sldMkLst>
        <pc:spChg chg="mod">
          <ac:chgData name="Ruyle, Thomas M CIV USARMY HQDA OTIG (USA)" userId="ede1012f-0ce7-46a1-8344-f4af4af67b77" providerId="ADAL" clId="{DB1CE577-70EA-4386-B86D-B9DB6361937F}" dt="2024-04-22T19:14:47.559" v="88" actId="1076"/>
          <ac:spMkLst>
            <pc:docMk/>
            <pc:sldMk cId="0" sldId="256"/>
            <ac:spMk id="5" creationId="{30B17A3F-5654-D545-02DC-97C9A0E2260A}"/>
          </ac:spMkLst>
        </pc:spChg>
        <pc:spChg chg="mod">
          <ac:chgData name="Ruyle, Thomas M CIV USARMY HQDA OTIG (USA)" userId="ede1012f-0ce7-46a1-8344-f4af4af67b77" providerId="ADAL" clId="{DB1CE577-70EA-4386-B86D-B9DB6361937F}" dt="2024-04-22T19:25:21.969" v="172" actId="1035"/>
          <ac:spMkLst>
            <pc:docMk/>
            <pc:sldMk cId="0" sldId="256"/>
            <ac:spMk id="6" creationId="{8494EDD2-861B-130E-7CBD-07DD3FCB6811}"/>
          </ac:spMkLst>
        </pc:spChg>
        <pc:spChg chg="mod topLvl">
          <ac:chgData name="Ruyle, Thomas M CIV USARMY HQDA OTIG (USA)" userId="ede1012f-0ce7-46a1-8344-f4af4af67b77" providerId="ADAL" clId="{DB1CE577-70EA-4386-B86D-B9DB6361937F}" dt="2024-04-22T19:14:00.223" v="84" actId="14100"/>
          <ac:spMkLst>
            <pc:docMk/>
            <pc:sldMk cId="0" sldId="256"/>
            <ac:spMk id="8" creationId="{00000000-0000-0000-0000-000000000000}"/>
          </ac:spMkLst>
        </pc:spChg>
        <pc:spChg chg="mod">
          <ac:chgData name="Ruyle, Thomas M CIV USARMY HQDA OTIG (USA)" userId="ede1012f-0ce7-46a1-8344-f4af4af67b77" providerId="ADAL" clId="{DB1CE577-70EA-4386-B86D-B9DB6361937F}" dt="2024-04-22T19:25:11.519" v="169" actId="14100"/>
          <ac:spMkLst>
            <pc:docMk/>
            <pc:sldMk cId="0" sldId="256"/>
            <ac:spMk id="9" creationId="{DE592C66-D72E-46EA-D14A-25DC75939609}"/>
          </ac:spMkLst>
        </pc:spChg>
        <pc:spChg chg="mod">
          <ac:chgData name="Ruyle, Thomas M CIV USARMY HQDA OTIG (USA)" userId="ede1012f-0ce7-46a1-8344-f4af4af67b77" providerId="ADAL" clId="{DB1CE577-70EA-4386-B86D-B9DB6361937F}" dt="2024-04-22T19:18:34.824" v="125" actId="1076"/>
          <ac:spMkLst>
            <pc:docMk/>
            <pc:sldMk cId="0" sldId="256"/>
            <ac:spMk id="11" creationId="{54D24AD4-4579-6E72-9E06-5A6E4378F8E2}"/>
          </ac:spMkLst>
        </pc:spChg>
        <pc:spChg chg="mod">
          <ac:chgData name="Ruyle, Thomas M CIV USARMY HQDA OTIG (USA)" userId="ede1012f-0ce7-46a1-8344-f4af4af67b77" providerId="ADAL" clId="{DB1CE577-70EA-4386-B86D-B9DB6361937F}" dt="2024-04-22T19:18:45.343" v="127" actId="2711"/>
          <ac:spMkLst>
            <pc:docMk/>
            <pc:sldMk cId="0" sldId="256"/>
            <ac:spMk id="14" creationId="{D48522D2-77CE-1399-2D85-CCECC26502D3}"/>
          </ac:spMkLst>
        </pc:spChg>
        <pc:spChg chg="mod">
          <ac:chgData name="Ruyle, Thomas M CIV USARMY HQDA OTIG (USA)" userId="ede1012f-0ce7-46a1-8344-f4af4af67b77" providerId="ADAL" clId="{DB1CE577-70EA-4386-B86D-B9DB6361937F}" dt="2024-04-22T19:20:50.058" v="143" actId="255"/>
          <ac:spMkLst>
            <pc:docMk/>
            <pc:sldMk cId="0" sldId="256"/>
            <ac:spMk id="15" creationId="{68DABECB-F445-6484-FF96-3AB986472F76}"/>
          </ac:spMkLst>
        </pc:spChg>
        <pc:spChg chg="mod">
          <ac:chgData name="Ruyle, Thomas M CIV USARMY HQDA OTIG (USA)" userId="ede1012f-0ce7-46a1-8344-f4af4af67b77" providerId="ADAL" clId="{DB1CE577-70EA-4386-B86D-B9DB6361937F}" dt="2024-04-22T19:23:17.112" v="158"/>
          <ac:spMkLst>
            <pc:docMk/>
            <pc:sldMk cId="0" sldId="256"/>
            <ac:spMk id="20" creationId="{BDA3CA07-D9A9-0EEB-2F07-333BF634636D}"/>
          </ac:spMkLst>
        </pc:spChg>
        <pc:spChg chg="mod topLvl">
          <ac:chgData name="Ruyle, Thomas M CIV USARMY HQDA OTIG (USA)" userId="ede1012f-0ce7-46a1-8344-f4af4af67b77" providerId="ADAL" clId="{DB1CE577-70EA-4386-B86D-B9DB6361937F}" dt="2024-04-22T19:13:41.160" v="65" actId="1036"/>
          <ac:spMkLst>
            <pc:docMk/>
            <pc:sldMk cId="0" sldId="256"/>
            <ac:spMk id="23" creationId="{00000000-0000-0000-0000-000000000000}"/>
          </ac:spMkLst>
        </pc:spChg>
        <pc:spChg chg="mod">
          <ac:chgData name="Ruyle, Thomas M CIV USARMY HQDA OTIG (USA)" userId="ede1012f-0ce7-46a1-8344-f4af4af67b77" providerId="ADAL" clId="{DB1CE577-70EA-4386-B86D-B9DB6361937F}" dt="2024-04-22T19:08:29.482" v="15" actId="20577"/>
          <ac:spMkLst>
            <pc:docMk/>
            <pc:sldMk cId="0" sldId="256"/>
            <ac:spMk id="28" creationId="{00000000-0000-0000-0000-000000000000}"/>
          </ac:spMkLst>
        </pc:spChg>
        <pc:spChg chg="mod">
          <ac:chgData name="Ruyle, Thomas M CIV USARMY HQDA OTIG (USA)" userId="ede1012f-0ce7-46a1-8344-f4af4af67b77" providerId="ADAL" clId="{DB1CE577-70EA-4386-B86D-B9DB6361937F}" dt="2024-04-22T19:24:58.576" v="167" actId="1037"/>
          <ac:spMkLst>
            <pc:docMk/>
            <pc:sldMk cId="0" sldId="256"/>
            <ac:spMk id="30" creationId="{498B6693-F52E-67B6-4E2C-C364CFBB4AED}"/>
          </ac:spMkLst>
        </pc:spChg>
        <pc:spChg chg="del">
          <ac:chgData name="Ruyle, Thomas M CIV USARMY HQDA OTIG (USA)" userId="ede1012f-0ce7-46a1-8344-f4af4af67b77" providerId="ADAL" clId="{DB1CE577-70EA-4386-B86D-B9DB6361937F}" dt="2024-04-22T19:43:49.629" v="173" actId="478"/>
          <ac:spMkLst>
            <pc:docMk/>
            <pc:sldMk cId="0" sldId="256"/>
            <ac:spMk id="31" creationId="{12BE4B4D-0113-2122-14D0-B770D87A2408}"/>
          </ac:spMkLst>
        </pc:spChg>
        <pc:grpChg chg="mod">
          <ac:chgData name="Ruyle, Thomas M CIV USARMY HQDA OTIG (USA)" userId="ede1012f-0ce7-46a1-8344-f4af4af67b77" providerId="ADAL" clId="{DB1CE577-70EA-4386-B86D-B9DB6361937F}" dt="2024-04-22T19:08:13.271" v="8" actId="1076"/>
          <ac:grpSpMkLst>
            <pc:docMk/>
            <pc:sldMk cId="0" sldId="256"/>
            <ac:grpSpMk id="2" creationId="{00000000-0000-0000-0000-000000000000}"/>
          </ac:grpSpMkLst>
        </pc:grpChg>
        <pc:grpChg chg="del mod">
          <ac:chgData name="Ruyle, Thomas M CIV USARMY HQDA OTIG (USA)" userId="ede1012f-0ce7-46a1-8344-f4af4af67b77" providerId="ADAL" clId="{DB1CE577-70EA-4386-B86D-B9DB6361937F}" dt="2024-04-22T19:13:15.716" v="48" actId="165"/>
          <ac:grpSpMkLst>
            <pc:docMk/>
            <pc:sldMk cId="0" sldId="256"/>
            <ac:grpSpMk id="13" creationId="{5F9D53AC-8471-BFB9-E55C-BAB8AA0D7C3B}"/>
          </ac:grpSpMkLst>
        </pc:grpChg>
        <pc:picChg chg="mod">
          <ac:chgData name="Ruyle, Thomas M CIV USARMY HQDA OTIG (USA)" userId="ede1012f-0ce7-46a1-8344-f4af4af67b77" providerId="ADAL" clId="{DB1CE577-70EA-4386-B86D-B9DB6361937F}" dt="2024-04-22T19:13:50.504" v="82" actId="1035"/>
          <ac:picMkLst>
            <pc:docMk/>
            <pc:sldMk cId="0" sldId="256"/>
            <ac:picMk id="16" creationId="{00000000-0000-0000-0000-000000000000}"/>
          </ac:picMkLst>
        </pc:picChg>
        <pc:picChg chg="mod">
          <ac:chgData name="Ruyle, Thomas M CIV USARMY HQDA OTIG (USA)" userId="ede1012f-0ce7-46a1-8344-f4af4af67b77" providerId="ADAL" clId="{DB1CE577-70EA-4386-B86D-B9DB6361937F}" dt="2024-04-22T19:18:49.976" v="128" actId="1076"/>
          <ac:picMkLst>
            <pc:docMk/>
            <pc:sldMk cId="0" sldId="256"/>
            <ac:picMk id="21" creationId="{917A0E7A-3578-3227-54B6-6DD756D825C1}"/>
          </ac:picMkLst>
        </pc:picChg>
        <pc:picChg chg="mod">
          <ac:chgData name="Ruyle, Thomas M CIV USARMY HQDA OTIG (USA)" userId="ede1012f-0ce7-46a1-8344-f4af4af67b77" providerId="ADAL" clId="{DB1CE577-70EA-4386-B86D-B9DB6361937F}" dt="2024-04-22T19:16:00.584" v="104" actId="1037"/>
          <ac:picMkLst>
            <pc:docMk/>
            <pc:sldMk cId="0" sldId="256"/>
            <ac:picMk id="25" creationId="{36D59C76-6C41-28D8-039F-2B1EEA1765F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550"/>
          </a:xfrm>
          <a:prstGeom prst="rect">
            <a:avLst/>
          </a:prstGeom>
        </p:spPr>
        <p:txBody>
          <a:bodyPr vert="horz" lIns="91440" tIns="45720" rIns="91440" bIns="45720" rtlCol="0"/>
          <a:lstStyle>
            <a:lvl1pPr algn="r">
              <a:defRPr sz="1200"/>
            </a:lvl1pPr>
          </a:lstStyle>
          <a:p>
            <a:fld id="{3BC82F2B-A03F-4675-8030-8C5B52F79E13}" type="datetimeFigureOut">
              <a:rPr lang="en-US" smtClean="0"/>
              <a:t>01-May-24</a:t>
            </a:fld>
            <a:endParaRPr lang="en-US"/>
          </a:p>
        </p:txBody>
      </p:sp>
      <p:sp>
        <p:nvSpPr>
          <p:cNvPr id="4" name="Slide Image Placeholder 3"/>
          <p:cNvSpPr>
            <a:spLocks noGrp="1" noRot="1" noChangeAspect="1"/>
          </p:cNvSpPr>
          <p:nvPr>
            <p:ph type="sldImg" idx="2"/>
          </p:nvPr>
        </p:nvSpPr>
        <p:spPr>
          <a:xfrm>
            <a:off x="2224088" y="1155700"/>
            <a:ext cx="240982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46588"/>
            <a:ext cx="5486400"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288"/>
            <a:ext cx="29718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7288"/>
            <a:ext cx="2971800" cy="463550"/>
          </a:xfrm>
          <a:prstGeom prst="rect">
            <a:avLst/>
          </a:prstGeom>
        </p:spPr>
        <p:txBody>
          <a:bodyPr vert="horz" lIns="91440" tIns="45720" rIns="91440" bIns="45720" rtlCol="0" anchor="b"/>
          <a:lstStyle>
            <a:lvl1pPr algn="r">
              <a:defRPr sz="1200"/>
            </a:lvl1pPr>
          </a:lstStyle>
          <a:p>
            <a:fld id="{1E9F8C62-2D9C-4BEF-8B32-989E1416E914}" type="slidenum">
              <a:rPr lang="en-US" smtClean="0"/>
              <a:t>‹#›</a:t>
            </a:fld>
            <a:endParaRPr lang="en-US"/>
          </a:p>
        </p:txBody>
      </p:sp>
    </p:spTree>
    <p:extLst>
      <p:ext uri="{BB962C8B-B14F-4D97-AF65-F5344CB8AC3E}">
        <p14:creationId xmlns:p14="http://schemas.microsoft.com/office/powerpoint/2010/main" val="1258316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9F8C62-2D9C-4BEF-8B32-989E1416E914}" type="slidenum">
              <a:rPr lang="en-US" smtClean="0"/>
              <a:t>1</a:t>
            </a:fld>
            <a:endParaRPr lang="en-US"/>
          </a:p>
        </p:txBody>
      </p:sp>
    </p:spTree>
    <p:extLst>
      <p:ext uri="{BB962C8B-B14F-4D97-AF65-F5344CB8AC3E}">
        <p14:creationId xmlns:p14="http://schemas.microsoft.com/office/powerpoint/2010/main" val="2842393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hyperlink" Target="https://home.army.mil/imcom/customers/career-skills-program/soldie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592C66-D72E-46EA-D14A-25DC75939609}"/>
              </a:ext>
            </a:extLst>
          </p:cNvPr>
          <p:cNvSpPr/>
          <p:nvPr/>
        </p:nvSpPr>
        <p:spPr>
          <a:xfrm>
            <a:off x="249582" y="8713901"/>
            <a:ext cx="5313018" cy="1188720"/>
          </a:xfrm>
          <a:prstGeom prst="rect">
            <a:avLst/>
          </a:prstGeom>
          <a:solidFill>
            <a:srgbClr val="FFD53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nvGrpSpPr>
          <p:cNvPr id="2" name="Group 2"/>
          <p:cNvGrpSpPr/>
          <p:nvPr/>
        </p:nvGrpSpPr>
        <p:grpSpPr>
          <a:xfrm>
            <a:off x="135897" y="914887"/>
            <a:ext cx="7498080" cy="274320"/>
            <a:chOff x="0" y="0"/>
            <a:chExt cx="2832190" cy="220085"/>
          </a:xfrm>
        </p:grpSpPr>
        <p:sp>
          <p:nvSpPr>
            <p:cNvPr id="3" name="Freeform 3"/>
            <p:cNvSpPr/>
            <p:nvPr/>
          </p:nvSpPr>
          <p:spPr>
            <a:xfrm>
              <a:off x="0" y="0"/>
              <a:ext cx="2832190" cy="220085"/>
            </a:xfrm>
            <a:custGeom>
              <a:avLst/>
              <a:gdLst/>
              <a:ahLst/>
              <a:cxnLst/>
              <a:rect l="l" t="t" r="r" b="b"/>
              <a:pathLst>
                <a:path w="2832190" h="220085">
                  <a:moveTo>
                    <a:pt x="0" y="0"/>
                  </a:moveTo>
                  <a:lnTo>
                    <a:pt x="2832190" y="0"/>
                  </a:lnTo>
                  <a:lnTo>
                    <a:pt x="2832190" y="220085"/>
                  </a:lnTo>
                  <a:lnTo>
                    <a:pt x="0" y="220085"/>
                  </a:lnTo>
                  <a:close/>
                </a:path>
              </a:pathLst>
            </a:custGeom>
            <a:solidFill>
              <a:srgbClr val="000000"/>
            </a:solidFill>
          </p:spPr>
        </p:sp>
        <p:sp>
          <p:nvSpPr>
            <p:cNvPr id="4" name="TextBox 4"/>
            <p:cNvSpPr txBox="1"/>
            <p:nvPr/>
          </p:nvSpPr>
          <p:spPr>
            <a:xfrm>
              <a:off x="0" y="-19050"/>
              <a:ext cx="812800" cy="831850"/>
            </a:xfrm>
            <a:prstGeom prst="rect">
              <a:avLst/>
            </a:prstGeom>
          </p:spPr>
          <p:txBody>
            <a:bodyPr lIns="47790" tIns="47790" rIns="47790" bIns="47790" rtlCol="0" anchor="ctr"/>
            <a:lstStyle/>
            <a:p>
              <a:pPr algn="ctr">
                <a:lnSpc>
                  <a:spcPts val="1448"/>
                </a:lnSpc>
              </a:pPr>
              <a:endParaRPr dirty="0">
                <a:latin typeface="Arial" panose="020B0604020202020204" pitchFamily="34" charset="0"/>
                <a:cs typeface="Arial" panose="020B0604020202020204" pitchFamily="34" charset="0"/>
              </a:endParaRPr>
            </a:p>
          </p:txBody>
        </p:sp>
      </p:grpSp>
      <p:sp>
        <p:nvSpPr>
          <p:cNvPr id="18" name="TextBox 18"/>
          <p:cNvSpPr txBox="1"/>
          <p:nvPr/>
        </p:nvSpPr>
        <p:spPr>
          <a:xfrm>
            <a:off x="1872282" y="433592"/>
            <a:ext cx="4025310" cy="496867"/>
          </a:xfrm>
          <a:prstGeom prst="rect">
            <a:avLst/>
          </a:prstGeom>
        </p:spPr>
        <p:txBody>
          <a:bodyPr wrap="square" lIns="0" tIns="0" rIns="0" bIns="0" rtlCol="0" anchor="t">
            <a:spAutoFit/>
          </a:bodyPr>
          <a:lstStyle/>
          <a:p>
            <a:pPr algn="ctr">
              <a:lnSpc>
                <a:spcPts val="3687"/>
              </a:lnSpc>
            </a:pPr>
            <a:r>
              <a:rPr lang="en-US" sz="4400" b="1" cap="all" spc="105" dirty="0">
                <a:solidFill>
                  <a:srgbClr val="000000"/>
                </a:solidFill>
                <a:latin typeface="Arial" panose="020B0604020202020204" pitchFamily="34" charset="0"/>
                <a:cs typeface="Arial" panose="020B0604020202020204" pitchFamily="34" charset="0"/>
              </a:rPr>
              <a:t>IG Update</a:t>
            </a:r>
          </a:p>
        </p:txBody>
      </p:sp>
      <p:sp>
        <p:nvSpPr>
          <p:cNvPr id="22" name="TextBox 22"/>
          <p:cNvSpPr txBox="1"/>
          <p:nvPr/>
        </p:nvSpPr>
        <p:spPr>
          <a:xfrm>
            <a:off x="5743409" y="2970409"/>
            <a:ext cx="1846228" cy="179536"/>
          </a:xfrm>
          <a:prstGeom prst="rect">
            <a:avLst/>
          </a:prstGeom>
        </p:spPr>
        <p:txBody>
          <a:bodyPr wrap="square" lIns="0" tIns="0" rIns="0" bIns="0" rtlCol="0" anchor="t">
            <a:spAutoFit/>
          </a:bodyPr>
          <a:lstStyle/>
          <a:p>
            <a:pPr algn="ctr">
              <a:lnSpc>
                <a:spcPts val="1448"/>
              </a:lnSpc>
              <a:spcBef>
                <a:spcPct val="0"/>
              </a:spcBef>
            </a:pPr>
            <a:r>
              <a:rPr lang="en-US" sz="1400" b="1" dirty="0">
                <a:solidFill>
                  <a:srgbClr val="FF0000"/>
                </a:solidFill>
                <a:latin typeface="Arial" panose="020B0604020202020204" pitchFamily="34" charset="0"/>
                <a:cs typeface="Arial" panose="020B0604020202020204" pitchFamily="34" charset="0"/>
              </a:rPr>
              <a:t>Your Unit Name</a:t>
            </a:r>
          </a:p>
        </p:txBody>
      </p:sp>
      <p:sp>
        <p:nvSpPr>
          <p:cNvPr id="8" name="Freeform 8"/>
          <p:cNvSpPr/>
          <p:nvPr/>
        </p:nvSpPr>
        <p:spPr>
          <a:xfrm>
            <a:off x="5743409" y="3243903"/>
            <a:ext cx="1846228" cy="3614097"/>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a:lstStyle/>
          <a:p>
            <a:endParaRPr lang="en-US" dirty="0">
              <a:latin typeface="Arial" panose="020B0604020202020204" pitchFamily="34" charset="0"/>
              <a:cs typeface="Arial" panose="020B0604020202020204" pitchFamily="34" charset="0"/>
            </a:endParaRPr>
          </a:p>
        </p:txBody>
      </p:sp>
      <p:sp>
        <p:nvSpPr>
          <p:cNvPr id="23" name="TextBox 23"/>
          <p:cNvSpPr txBox="1"/>
          <p:nvPr/>
        </p:nvSpPr>
        <p:spPr>
          <a:xfrm>
            <a:off x="5749637" y="3301736"/>
            <a:ext cx="1844714" cy="3535936"/>
          </a:xfrm>
          <a:prstGeom prst="rect">
            <a:avLst/>
          </a:prstGeom>
        </p:spPr>
        <p:txBody>
          <a:bodyPr wrap="square" lIns="0" tIns="0" rIns="0" bIns="0" rtlCol="0" anchor="t">
            <a:spAutoFit/>
          </a:bodyPr>
          <a:lstStyle/>
          <a:p>
            <a:pPr algn="ctr"/>
            <a:r>
              <a:rPr lang="en-US" sz="1000" b="1" dirty="0">
                <a:latin typeface="Arial" panose="020B0604020202020204" pitchFamily="34" charset="0"/>
                <a:cs typeface="Arial" panose="020B0604020202020204" pitchFamily="34" charset="0"/>
              </a:rPr>
              <a:t>Commanding General</a:t>
            </a:r>
          </a:p>
          <a:p>
            <a:pPr algn="ctr"/>
            <a:r>
              <a:rPr lang="en-US" sz="1000" b="1" dirty="0">
                <a:solidFill>
                  <a:srgbClr val="FF0000"/>
                </a:solidFill>
                <a:latin typeface="Arial" panose="020B0604020202020204" pitchFamily="34" charset="0"/>
                <a:cs typeface="Arial" panose="020B0604020202020204" pitchFamily="34" charset="0"/>
              </a:rPr>
              <a:t>MG Soldier Q. Public</a:t>
            </a:r>
            <a:endParaRPr lang="en-US" sz="1000" b="1" dirty="0">
              <a:latin typeface="Arial" panose="020B0604020202020204" pitchFamily="34" charset="0"/>
              <a:cs typeface="Arial" panose="020B0604020202020204" pitchFamily="34" charset="0"/>
            </a:endParaRPr>
          </a:p>
          <a:p>
            <a:pPr algn="ctr"/>
            <a:endParaRPr lang="en-US" sz="6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Command Sergeant Major</a:t>
            </a:r>
          </a:p>
          <a:p>
            <a:pPr algn="ctr"/>
            <a:r>
              <a:rPr lang="en-US" sz="1000" b="1" dirty="0">
                <a:solidFill>
                  <a:srgbClr val="FF0000"/>
                </a:solidFill>
                <a:latin typeface="Arial" panose="020B0604020202020204" pitchFamily="34" charset="0"/>
                <a:cs typeface="Arial" panose="020B0604020202020204" pitchFamily="34" charset="0"/>
              </a:rPr>
              <a:t>CSM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Command Inspector General</a:t>
            </a:r>
          </a:p>
          <a:p>
            <a:pPr algn="ctr"/>
            <a:r>
              <a:rPr lang="en-US" sz="1000" b="1" dirty="0">
                <a:solidFill>
                  <a:srgbClr val="FF0000"/>
                </a:solidFill>
                <a:latin typeface="Arial" panose="020B0604020202020204" pitchFamily="34" charset="0"/>
                <a:cs typeface="Arial" panose="020B0604020202020204" pitchFamily="34" charset="0"/>
              </a:rPr>
              <a:t>LTC Soldier Q. Public</a:t>
            </a:r>
            <a:endParaRPr lang="en-US" sz="1000" b="1" dirty="0">
              <a:latin typeface="Arial" panose="020B0604020202020204" pitchFamily="34" charset="0"/>
              <a:cs typeface="Arial" panose="020B0604020202020204" pitchFamily="34" charset="0"/>
            </a:endParaRPr>
          </a:p>
          <a:p>
            <a:pPr algn="ctr"/>
            <a:endParaRPr lang="en-US" sz="6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Inspector General NCOIC</a:t>
            </a:r>
          </a:p>
          <a:p>
            <a:pPr algn="ctr"/>
            <a:r>
              <a:rPr lang="en-US" sz="1000" b="1" dirty="0">
                <a:solidFill>
                  <a:srgbClr val="FF0000"/>
                </a:solidFill>
                <a:latin typeface="Arial" panose="020B0604020202020204" pitchFamily="34" charset="0"/>
                <a:cs typeface="Arial" panose="020B0604020202020204" pitchFamily="34" charset="0"/>
              </a:rPr>
              <a:t>SGM Soldier Q. Public</a:t>
            </a:r>
          </a:p>
          <a:p>
            <a:pPr algn="ctr"/>
            <a:endParaRPr lang="en-US" sz="600" b="1" dirty="0">
              <a:solidFill>
                <a:srgbClr val="FF0000"/>
              </a:solidFill>
              <a:latin typeface="Arial" panose="020B0604020202020204" pitchFamily="34" charset="0"/>
              <a:cs typeface="Arial" panose="020B0604020202020204" pitchFamily="34" charset="0"/>
            </a:endParaRPr>
          </a:p>
          <a:p>
            <a:pPr algn="ctr"/>
            <a:r>
              <a:rPr lang="en-US" sz="1000" b="1" u="sng" dirty="0">
                <a:latin typeface="Arial" panose="020B0604020202020204" pitchFamily="34" charset="0"/>
                <a:cs typeface="Arial" panose="020B0604020202020204" pitchFamily="34" charset="0"/>
              </a:rPr>
              <a:t>IG Points of Contact</a:t>
            </a:r>
          </a:p>
          <a:p>
            <a:pPr algn="ctr"/>
            <a:r>
              <a:rPr lang="en-US" sz="1000" b="1" dirty="0">
                <a:solidFill>
                  <a:srgbClr val="FF0000"/>
                </a:solidFill>
                <a:latin typeface="Arial" panose="020B0604020202020204" pitchFamily="34" charset="0"/>
                <a:cs typeface="Arial" panose="020B0604020202020204" pitchFamily="34" charset="0"/>
              </a:rPr>
              <a:t>Unit </a:t>
            </a:r>
            <a:r>
              <a:rPr lang="en-US" sz="1000" b="1" dirty="0">
                <a:latin typeface="Arial" panose="020B0604020202020204" pitchFamily="34" charset="0"/>
                <a:cs typeface="Arial" panose="020B0604020202020204" pitchFamily="34" charset="0"/>
              </a:rPr>
              <a:t>IG Office</a:t>
            </a:r>
          </a:p>
          <a:p>
            <a:pPr algn="ctr"/>
            <a:r>
              <a:rPr lang="en-US" sz="1000" b="1" dirty="0">
                <a:solidFill>
                  <a:srgbClr val="FF0000"/>
                </a:solidFill>
                <a:latin typeface="Arial" panose="020B0604020202020204" pitchFamily="34" charset="0"/>
                <a:cs typeface="Arial" panose="020B0604020202020204" pitchFamily="34" charset="0"/>
              </a:rPr>
              <a:t>Building 1234</a:t>
            </a:r>
          </a:p>
          <a:p>
            <a:pPr algn="ctr"/>
            <a:r>
              <a:rPr lang="en-US" sz="1000" b="1" dirty="0">
                <a:solidFill>
                  <a:srgbClr val="FF0000"/>
                </a:solidFill>
                <a:latin typeface="Arial" panose="020B0604020202020204" pitchFamily="34" charset="0"/>
                <a:cs typeface="Arial" panose="020B0604020202020204" pitchFamily="34" charset="0"/>
              </a:rPr>
              <a:t>Hooah Drive</a:t>
            </a:r>
          </a:p>
          <a:p>
            <a:pPr algn="ctr"/>
            <a:r>
              <a:rPr lang="en-US" sz="1000" b="1" dirty="0">
                <a:solidFill>
                  <a:srgbClr val="FF0000"/>
                </a:solidFill>
                <a:latin typeface="Arial" panose="020B0604020202020204" pitchFamily="34" charset="0"/>
                <a:cs typeface="Arial" panose="020B0604020202020204" pitchFamily="34" charset="0"/>
              </a:rPr>
              <a:t>Fort Swampy XX 55555</a:t>
            </a:r>
            <a:endParaRPr lang="en-US" sz="1000" spc="8" dirty="0">
              <a:solidFill>
                <a:srgbClr val="000000"/>
              </a:solidFill>
              <a:latin typeface="Arial" panose="020B0604020202020204" pitchFamily="34" charset="0"/>
              <a:cs typeface="Arial" panose="020B0604020202020204" pitchFamily="34" charset="0"/>
            </a:endParaRPr>
          </a:p>
        </p:txBody>
      </p:sp>
      <p:sp>
        <p:nvSpPr>
          <p:cNvPr id="28" name="TextBox 28"/>
          <p:cNvSpPr txBox="1"/>
          <p:nvPr/>
        </p:nvSpPr>
        <p:spPr>
          <a:xfrm>
            <a:off x="6928" y="937107"/>
            <a:ext cx="7765472" cy="215444"/>
          </a:xfrm>
          <a:prstGeom prst="rect">
            <a:avLst/>
          </a:prstGeom>
        </p:spPr>
        <p:txBody>
          <a:bodyPr wrap="square" lIns="0" tIns="0" rIns="0" bIns="0" rtlCol="0" anchor="t">
            <a:spAutoFit/>
          </a:bodyPr>
          <a:lstStyle/>
          <a:p>
            <a:pPr algn="ctr"/>
            <a:r>
              <a:rPr lang="en-US" sz="1400" b="1" dirty="0">
                <a:solidFill>
                  <a:srgbClr val="FFD530"/>
                </a:solidFill>
                <a:latin typeface="Arial" panose="020B0604020202020204" pitchFamily="34" charset="0"/>
                <a:cs typeface="Arial" panose="020B0604020202020204" pitchFamily="34" charset="0"/>
              </a:rPr>
              <a:t>Volume 24-5, April 2024</a:t>
            </a:r>
          </a:p>
        </p:txBody>
      </p:sp>
      <p:sp>
        <p:nvSpPr>
          <p:cNvPr id="7" name="TextBox 6">
            <a:extLst>
              <a:ext uri="{FF2B5EF4-FFF2-40B4-BE49-F238E27FC236}">
                <a16:creationId xmlns:a16="http://schemas.microsoft.com/office/drawing/2014/main" id="{5F8000C3-800C-FCB6-0F63-0845B30EEF5A}"/>
              </a:ext>
            </a:extLst>
          </p:cNvPr>
          <p:cNvSpPr txBox="1"/>
          <p:nvPr/>
        </p:nvSpPr>
        <p:spPr>
          <a:xfrm>
            <a:off x="1893950" y="-24395"/>
            <a:ext cx="2439951" cy="440120"/>
          </a:xfrm>
          <a:prstGeom prst="rect">
            <a:avLst/>
          </a:prstGeom>
          <a:noFill/>
        </p:spPr>
        <p:txBody>
          <a:bodyPr wrap="square" rtlCol="0">
            <a:spAutoFit/>
          </a:bodyPr>
          <a:lstStyle/>
          <a:p>
            <a:r>
              <a:rPr lang="en-US" sz="2270" dirty="0">
                <a:latin typeface="Arial" panose="020B0604020202020204" pitchFamily="34" charset="0"/>
                <a:cs typeface="Arial" panose="020B0604020202020204" pitchFamily="34" charset="0"/>
              </a:rPr>
              <a:t>THE</a:t>
            </a:r>
          </a:p>
        </p:txBody>
      </p:sp>
      <p:pic>
        <p:nvPicPr>
          <p:cNvPr id="12" name="Picture 11" descr="A picture containing text&#10;&#10;Description automatically generated">
            <a:extLst>
              <a:ext uri="{FF2B5EF4-FFF2-40B4-BE49-F238E27FC236}">
                <a16:creationId xmlns:a16="http://schemas.microsoft.com/office/drawing/2014/main" id="{5A7842B4-0976-7860-51BA-A0290197E2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8816" y="128519"/>
            <a:ext cx="956384" cy="683993"/>
          </a:xfrm>
          <a:prstGeom prst="rect">
            <a:avLst/>
          </a:prstGeom>
        </p:spPr>
      </p:pic>
      <p:sp>
        <p:nvSpPr>
          <p:cNvPr id="15" name="TextBox 14">
            <a:extLst>
              <a:ext uri="{FF2B5EF4-FFF2-40B4-BE49-F238E27FC236}">
                <a16:creationId xmlns:a16="http://schemas.microsoft.com/office/drawing/2014/main" id="{68DABECB-F445-6484-FF96-3AB986472F76}"/>
              </a:ext>
            </a:extLst>
          </p:cNvPr>
          <p:cNvSpPr txBox="1"/>
          <p:nvPr/>
        </p:nvSpPr>
        <p:spPr>
          <a:xfrm>
            <a:off x="1447799" y="1289048"/>
            <a:ext cx="4076054" cy="1138773"/>
          </a:xfrm>
          <a:prstGeom prst="rect">
            <a:avLst/>
          </a:prstGeom>
          <a:noFill/>
        </p:spPr>
        <p:txBody>
          <a:bodyPr wrap="square">
            <a:spAutoFit/>
          </a:bodyPr>
          <a:lstStyle/>
          <a:p>
            <a:pPr algn="ctr"/>
            <a:r>
              <a:rPr lang="en-US" sz="3400" b="1" u="sng" dirty="0">
                <a:latin typeface="Arial" panose="020B0604020202020204" pitchFamily="34" charset="0"/>
                <a:cs typeface="Arial" panose="020B0604020202020204" pitchFamily="34" charset="0"/>
              </a:rPr>
              <a:t>Army Career Skills Program (CSP)</a:t>
            </a:r>
          </a:p>
        </p:txBody>
      </p:sp>
      <p:sp>
        <p:nvSpPr>
          <p:cNvPr id="5" name="TextBox 4">
            <a:extLst>
              <a:ext uri="{FF2B5EF4-FFF2-40B4-BE49-F238E27FC236}">
                <a16:creationId xmlns:a16="http://schemas.microsoft.com/office/drawing/2014/main" id="{30B17A3F-5654-D545-02DC-97C9A0E2260A}"/>
              </a:ext>
            </a:extLst>
          </p:cNvPr>
          <p:cNvSpPr txBox="1"/>
          <p:nvPr/>
        </p:nvSpPr>
        <p:spPr>
          <a:xfrm>
            <a:off x="5971698" y="1568218"/>
            <a:ext cx="1305472" cy="923330"/>
          </a:xfrm>
          <a:prstGeom prst="rect">
            <a:avLst/>
          </a:prstGeom>
          <a:noFill/>
        </p:spPr>
        <p:txBody>
          <a:bodyPr wrap="square" rtlCol="0">
            <a:spAutoFit/>
          </a:bodyPr>
          <a:lstStyle/>
          <a:p>
            <a:pPr algn="ctr"/>
            <a:r>
              <a:rPr lang="en-US" dirty="0">
                <a:solidFill>
                  <a:srgbClr val="FF0000"/>
                </a:solidFill>
                <a:latin typeface="Arial" panose="020B0604020202020204" pitchFamily="34" charset="0"/>
                <a:cs typeface="Arial" panose="020B0604020202020204" pitchFamily="34" charset="0"/>
              </a:rPr>
              <a:t>Unit patch/logo</a:t>
            </a:r>
          </a:p>
          <a:p>
            <a:pPr algn="ctr"/>
            <a:r>
              <a:rPr lang="en-US" dirty="0">
                <a:solidFill>
                  <a:srgbClr val="FF0000"/>
                </a:solidFill>
                <a:latin typeface="Arial" panose="020B0604020202020204" pitchFamily="34" charset="0"/>
                <a:cs typeface="Arial" panose="020B0604020202020204" pitchFamily="34" charset="0"/>
              </a:rPr>
              <a:t>goes here</a:t>
            </a:r>
          </a:p>
        </p:txBody>
      </p:sp>
      <p:pic>
        <p:nvPicPr>
          <p:cNvPr id="10" name="Picture 9" descr="Logo&#10;&#10;Description automatically generated">
            <a:extLst>
              <a:ext uri="{FF2B5EF4-FFF2-40B4-BE49-F238E27FC236}">
                <a16:creationId xmlns:a16="http://schemas.microsoft.com/office/drawing/2014/main" id="{C8DE47E9-C735-3674-3629-8CF32A1B90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484" y="72891"/>
            <a:ext cx="632549" cy="790469"/>
          </a:xfrm>
          <a:prstGeom prst="rect">
            <a:avLst/>
          </a:prstGeom>
        </p:spPr>
      </p:pic>
      <p:pic>
        <p:nvPicPr>
          <p:cNvPr id="16" name="Picture 16"/>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088359" y="4023724"/>
            <a:ext cx="1188811" cy="1178227"/>
          </a:xfrm>
          <a:prstGeom prst="rect">
            <a:avLst/>
          </a:prstGeom>
          <a:effectLst>
            <a:outerShdw blurRad="50800" dist="38100" dir="2700000" algn="tl" rotWithShape="0">
              <a:prstClr val="black">
                <a:alpha val="40000"/>
              </a:prstClr>
            </a:outerShdw>
          </a:effectLst>
        </p:spPr>
      </p:pic>
      <p:sp>
        <p:nvSpPr>
          <p:cNvPr id="20" name="TextBox 19">
            <a:extLst>
              <a:ext uri="{FF2B5EF4-FFF2-40B4-BE49-F238E27FC236}">
                <a16:creationId xmlns:a16="http://schemas.microsoft.com/office/drawing/2014/main" id="{BDA3CA07-D9A9-0EEB-2F07-333BF634636D}"/>
              </a:ext>
            </a:extLst>
          </p:cNvPr>
          <p:cNvSpPr txBox="1"/>
          <p:nvPr/>
        </p:nvSpPr>
        <p:spPr>
          <a:xfrm>
            <a:off x="192989" y="2585823"/>
            <a:ext cx="2651760" cy="6278642"/>
          </a:xfrm>
          <a:prstGeom prst="rect">
            <a:avLst/>
          </a:prstGeom>
          <a:noFill/>
        </p:spPr>
        <p:txBody>
          <a:bodyPr wrap="square" numCol="1" spcCol="182880" rtlCol="0">
            <a:spAutoFit/>
          </a:bodyPr>
          <a:lstStyle/>
          <a:p>
            <a:pPr indent="176213"/>
            <a:r>
              <a:rPr lang="en-US" sz="1150" dirty="0">
                <a:effectLst/>
                <a:latin typeface="Arial" panose="020B0604020202020204" pitchFamily="34" charset="0"/>
                <a:ea typeface="Calibri" panose="020F0502020204030204" pitchFamily="34" charset="0"/>
                <a:cs typeface="Arial" panose="020B0604020202020204" pitchFamily="34" charset="0"/>
              </a:rPr>
              <a:t>The Army Career Skills Program (CSP) provides separating Soldiers the opportunity to participate, for up to 180 days, in (pre)apprenticeships, on-the-job training, employment skills training and internships. </a:t>
            </a:r>
          </a:p>
          <a:p>
            <a:pPr indent="176213"/>
            <a:r>
              <a:rPr lang="en-US" sz="1150" dirty="0">
                <a:effectLst/>
                <a:latin typeface="Arial" panose="020B0604020202020204" pitchFamily="34" charset="0"/>
                <a:ea typeface="Calibri" panose="020F0502020204030204" pitchFamily="34" charset="0"/>
                <a:cs typeface="Arial" panose="020B0604020202020204" pitchFamily="34" charset="0"/>
              </a:rPr>
              <a:t>These programs afford ‘at-risk</a:t>
            </a:r>
            <a:r>
              <a:rPr lang="en-US" sz="1150" b="1" dirty="0">
                <a:effectLst/>
                <a:latin typeface="Arial" panose="020B0604020202020204" pitchFamily="34" charset="0"/>
                <a:ea typeface="Calibri" panose="020F0502020204030204" pitchFamily="34" charset="0"/>
                <a:cs typeface="Arial" panose="020B0604020202020204" pitchFamily="34" charset="0"/>
              </a:rPr>
              <a:t>’ </a:t>
            </a:r>
            <a:r>
              <a:rPr lang="en-US" sz="1150" dirty="0">
                <a:effectLst/>
                <a:latin typeface="Arial" panose="020B0604020202020204" pitchFamily="34" charset="0"/>
                <a:ea typeface="Calibri" panose="020F0502020204030204" pitchFamily="34" charset="0"/>
                <a:cs typeface="Arial" panose="020B0604020202020204" pitchFamily="34" charset="0"/>
              </a:rPr>
              <a:t>Soldiers the opportunity to obtain industry-recognized skills and move into high-demand and highly skilled careers at little to no cost.</a:t>
            </a:r>
            <a:endParaRPr lang="en-US" sz="1150" dirty="0">
              <a:latin typeface="Arial" panose="020B0604020202020204" pitchFamily="34" charset="0"/>
              <a:ea typeface="Calibri" panose="020F0502020204030204" pitchFamily="34" charset="0"/>
              <a:cs typeface="Arial" panose="020B0604020202020204" pitchFamily="34" charset="0"/>
            </a:endParaRPr>
          </a:p>
          <a:p>
            <a:pPr indent="176213"/>
            <a:r>
              <a:rPr lang="en-US" sz="1150" dirty="0">
                <a:effectLst/>
                <a:latin typeface="Arial" panose="020B0604020202020204" pitchFamily="34" charset="0"/>
                <a:ea typeface="Calibri" panose="020F0502020204030204" pitchFamily="34" charset="0"/>
                <a:cs typeface="Arial" panose="020B0604020202020204" pitchFamily="34" charset="0"/>
              </a:rPr>
              <a:t>An ‘at-risk’ Soldier is: 1) typically 18 to 24 years old and at the end of their first enlistment or, 2) being involuntarily separated from service due to force shaping or other non-adverse administrative issues (e.g., medical disability), resulting in rapid separation from active duty.  </a:t>
            </a:r>
          </a:p>
          <a:p>
            <a:pPr indent="176213"/>
            <a:r>
              <a:rPr lang="en-US" sz="1150" dirty="0">
                <a:effectLst/>
                <a:latin typeface="Arial" panose="020B0604020202020204" pitchFamily="34" charset="0"/>
                <a:ea typeface="Calibri" panose="020F0502020204030204" pitchFamily="34" charset="0"/>
                <a:cs typeface="Arial" panose="020B0604020202020204" pitchFamily="34" charset="0"/>
              </a:rPr>
              <a:t>While CSP participation is not restricted to this population, the intent and focus of CSP is to help ‘at-risk’ Soldiers in need of skill training make a successful transition into civilian employment.    </a:t>
            </a:r>
          </a:p>
          <a:p>
            <a:pPr indent="176213"/>
            <a:r>
              <a:rPr lang="en-US" sz="1150" dirty="0">
                <a:latin typeface="Arial" panose="020B0604020202020204" pitchFamily="34" charset="0"/>
                <a:ea typeface="Calibri" panose="020F0502020204030204" pitchFamily="34" charset="0"/>
                <a:cs typeface="Arial" panose="020B0604020202020204" pitchFamily="34" charset="0"/>
              </a:rPr>
              <a:t>CSP is</a:t>
            </a:r>
            <a:r>
              <a:rPr lang="en-US" sz="1150" dirty="0">
                <a:effectLst/>
                <a:latin typeface="Arial" panose="020B0604020202020204" pitchFamily="34" charset="0"/>
                <a:ea typeface="Calibri" panose="020F0502020204030204" pitchFamily="34" charset="0"/>
                <a:cs typeface="Arial" panose="020B0604020202020204" pitchFamily="34" charset="0"/>
              </a:rPr>
              <a:t> not focused on </a:t>
            </a:r>
            <a:r>
              <a:rPr lang="en-US" sz="1150" dirty="0">
                <a:latin typeface="Arial" panose="020B0604020202020204" pitchFamily="34" charset="0"/>
                <a:ea typeface="Calibri" panose="020F0502020204030204" pitchFamily="34" charset="0"/>
                <a:cs typeface="Arial" panose="020B0604020202020204" pitchFamily="34" charset="0"/>
              </a:rPr>
              <a:t>assisting </a:t>
            </a:r>
            <a:r>
              <a:rPr lang="en-US" sz="1150" dirty="0">
                <a:effectLst/>
                <a:latin typeface="Arial" panose="020B0604020202020204" pitchFamily="34" charset="0"/>
                <a:ea typeface="Calibri" panose="020F0502020204030204" pitchFamily="34" charset="0"/>
                <a:cs typeface="Arial" panose="020B0604020202020204" pitchFamily="34" charset="0"/>
              </a:rPr>
              <a:t>mid or late career Soldiers and leaders in their transition or retirement. Commanders may authorize mid- and late-career Soldiers and leaders to participate in </a:t>
            </a:r>
            <a:r>
              <a:rPr lang="en-US" sz="1150" dirty="0">
                <a:latin typeface="Arial" panose="020B0604020202020204" pitchFamily="34" charset="0"/>
                <a:cs typeface="Arial" panose="020B0604020202020204" pitchFamily="34" charset="0"/>
              </a:rPr>
              <a:t>CSP, but this must be carefully balanced</a:t>
            </a:r>
            <a:r>
              <a:rPr lang="en-US" sz="1150" b="0" i="0" dirty="0">
                <a:effectLst/>
                <a:latin typeface="Arial" panose="020B0604020202020204" pitchFamily="34" charset="0"/>
                <a:cs typeface="Arial" panose="020B0604020202020204" pitchFamily="34" charset="0"/>
              </a:rPr>
              <a:t> against </a:t>
            </a:r>
            <a:r>
              <a:rPr lang="en-US" sz="1150" dirty="0">
                <a:latin typeface="Arial" panose="020B0604020202020204" pitchFamily="34" charset="0"/>
                <a:cs typeface="Arial" panose="020B0604020202020204" pitchFamily="34" charset="0"/>
              </a:rPr>
              <a:t>the </a:t>
            </a:r>
            <a:r>
              <a:rPr lang="en-US" sz="1150" b="0" i="0" dirty="0">
                <a:effectLst/>
                <a:latin typeface="Arial" panose="020B0604020202020204" pitchFamily="34" charset="0"/>
                <a:cs typeface="Arial" panose="020B0604020202020204" pitchFamily="34" charset="0"/>
              </a:rPr>
              <a:t>unit’s mission, </a:t>
            </a:r>
            <a:r>
              <a:rPr lang="en-US" sz="1100" b="0" i="0" dirty="0">
                <a:effectLst/>
                <a:latin typeface="Arial" panose="020B0604020202020204" pitchFamily="34" charset="0"/>
                <a:cs typeface="Arial" panose="020B0604020202020204" pitchFamily="34" charset="0"/>
              </a:rPr>
              <a:t>readiness, and priorities. </a:t>
            </a:r>
          </a:p>
          <a:p>
            <a:pPr indent="176213"/>
            <a:endParaRPr lang="en-US" sz="1150" b="0" i="0" dirty="0">
              <a:effectLst/>
              <a:latin typeface="Arial" panose="020B0604020202020204" pitchFamily="34" charset="0"/>
              <a:cs typeface="Arial" panose="020B0604020202020204" pitchFamily="34" charset="0"/>
            </a:endParaRPr>
          </a:p>
        </p:txBody>
      </p:sp>
      <p:pic>
        <p:nvPicPr>
          <p:cNvPr id="25" name="Picture 24" descr="Logo&#10;&#10;Description automatically generated">
            <a:extLst>
              <a:ext uri="{FF2B5EF4-FFF2-40B4-BE49-F238E27FC236}">
                <a16:creationId xmlns:a16="http://schemas.microsoft.com/office/drawing/2014/main" id="{36D59C76-6C41-28D8-039F-2B1EEA1765F6}"/>
              </a:ext>
            </a:extLst>
          </p:cNvPr>
          <p:cNvPicPr>
            <a:picLocks noChangeAspect="1"/>
          </p:cNvPicPr>
          <p:nvPr/>
        </p:nvPicPr>
        <p:blipFill rotWithShape="1">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l="23660" r="20582"/>
          <a:stretch/>
        </p:blipFill>
        <p:spPr>
          <a:xfrm>
            <a:off x="152400" y="1269810"/>
            <a:ext cx="1446101" cy="1296775"/>
          </a:xfrm>
          <a:prstGeom prst="rect">
            <a:avLst/>
          </a:prstGeom>
        </p:spPr>
      </p:pic>
      <p:sp>
        <p:nvSpPr>
          <p:cNvPr id="30" name="TextBox 29">
            <a:extLst>
              <a:ext uri="{FF2B5EF4-FFF2-40B4-BE49-F238E27FC236}">
                <a16:creationId xmlns:a16="http://schemas.microsoft.com/office/drawing/2014/main" id="{498B6693-F52E-67B6-4E2C-C364CFBB4AED}"/>
              </a:ext>
            </a:extLst>
          </p:cNvPr>
          <p:cNvSpPr txBox="1"/>
          <p:nvPr/>
        </p:nvSpPr>
        <p:spPr>
          <a:xfrm>
            <a:off x="2876550" y="2589136"/>
            <a:ext cx="2651760" cy="6117059"/>
          </a:xfrm>
          <a:prstGeom prst="rect">
            <a:avLst/>
          </a:prstGeom>
          <a:noFill/>
        </p:spPr>
        <p:txBody>
          <a:bodyPr wrap="square" rtlCol="0">
            <a:spAutoFit/>
          </a:bodyPr>
          <a:lstStyle/>
          <a:p>
            <a:pPr marR="0" lvl="0" indent="174625" algn="l" defTabSz="914400" rtl="0" eaLnBrk="1" fontAlgn="auto" latinLnBrk="0" hangingPunct="1">
              <a:lnSpc>
                <a:spcPct val="100000"/>
              </a:lnSpc>
              <a:spcBef>
                <a:spcPts val="0"/>
              </a:spcBef>
              <a:spcAft>
                <a:spcPts val="0"/>
              </a:spcAft>
              <a:buClrTx/>
              <a:buSzTx/>
              <a:buFontTx/>
              <a:buNone/>
              <a:tabLst/>
              <a:defRPr/>
            </a:pPr>
            <a:r>
              <a:rPr lang="en-US" sz="1150" b="0" i="0" dirty="0">
                <a:effectLst/>
                <a:latin typeface="Arial" panose="020B0604020202020204" pitchFamily="34" charset="0"/>
                <a:cs typeface="Arial" panose="020B0604020202020204" pitchFamily="34" charset="0"/>
              </a:rPr>
              <a:t>The submission of a Personnel Action Request in IPPS-A with a request to retire or separate is sufficient for determination of the 180-day eligibility with commander’s approval to participate in CSP. </a:t>
            </a:r>
          </a:p>
          <a:p>
            <a:pPr marR="0" lvl="0" algn="l" defTabSz="914400" rtl="0" eaLnBrk="1" fontAlgn="auto" latinLnBrk="0" hangingPunct="1">
              <a:lnSpc>
                <a:spcPct val="100000"/>
              </a:lnSpc>
              <a:spcBef>
                <a:spcPts val="0"/>
              </a:spcBef>
              <a:spcAft>
                <a:spcPts val="0"/>
              </a:spcAft>
              <a:buClrTx/>
              <a:buSzTx/>
              <a:buFontTx/>
              <a:buNone/>
              <a:tabLst/>
              <a:defRPr/>
            </a:pPr>
            <a:endParaRPr lang="en-US" sz="1150" b="1" i="0" dirty="0">
              <a:effectLst/>
              <a:latin typeface="Arial" panose="020B0604020202020204" pitchFamily="34" charset="0"/>
              <a:cs typeface="Arial" panose="020B0604020202020204" pitchFamily="34" charset="0"/>
            </a:endParaRPr>
          </a:p>
          <a:p>
            <a:pPr marL="0" marR="0" indent="0">
              <a:spcBef>
                <a:spcPts val="0"/>
              </a:spcBef>
            </a:pPr>
            <a:r>
              <a:rPr lang="en-US" sz="1150" b="1" dirty="0">
                <a:effectLst/>
                <a:latin typeface="Arial" panose="020B0604020202020204" pitchFamily="34" charset="0"/>
                <a:ea typeface="Times New Roman" panose="02020603050405020304" pitchFamily="18" charset="0"/>
                <a:cs typeface="Arial" panose="020B0604020202020204" pitchFamily="34" charset="0"/>
              </a:rPr>
              <a:t>Unit commanders on installations with an approved CSP:</a:t>
            </a:r>
            <a:endParaRPr lang="en-US" sz="1150" dirty="0">
              <a:effectLst/>
              <a:latin typeface="Arial" panose="020B0604020202020204" pitchFamily="34" charset="0"/>
              <a:ea typeface="Calibri" panose="020F0502020204030204" pitchFamily="34" charset="0"/>
              <a:cs typeface="Arial" panose="020B0604020202020204" pitchFamily="34" charset="0"/>
            </a:endParaRPr>
          </a:p>
          <a:p>
            <a:pPr marR="0" lvl="0" indent="119063">
              <a:spcBef>
                <a:spcPts val="0"/>
              </a:spcBef>
              <a:spcAft>
                <a:spcPts val="0"/>
              </a:spcAft>
              <a:buSzPts val="1000"/>
              <a:buFont typeface="Symbol" panose="05050102010706020507" pitchFamily="18" charset="2"/>
              <a:buChar char=""/>
              <a:tabLst>
                <a:tab pos="457200" algn="l"/>
              </a:tabLst>
            </a:pPr>
            <a:r>
              <a:rPr lang="en-US" sz="1150" dirty="0">
                <a:solidFill>
                  <a:srgbClr val="050000"/>
                </a:solidFill>
                <a:latin typeface="Arial" panose="020B0604020202020204" pitchFamily="34" charset="0"/>
                <a:cs typeface="Arial" panose="020B0604020202020204" pitchFamily="34" charset="0"/>
              </a:rPr>
              <a:t>Must assess their unit’s readiness and the mission impact of approving an at-risk Soldier’s participation in CSP.</a:t>
            </a:r>
          </a:p>
          <a:p>
            <a:pPr marR="0" lvl="0" indent="119063">
              <a:spcBef>
                <a:spcPts val="0"/>
              </a:spcBef>
              <a:spcAft>
                <a:spcPts val="0"/>
              </a:spcAft>
              <a:buSzPts val="1000"/>
              <a:buFont typeface="Symbol" panose="05050102010706020507" pitchFamily="18" charset="2"/>
              <a:buChar char=""/>
              <a:tabLst>
                <a:tab pos="457200" algn="l"/>
              </a:tabLst>
            </a:pPr>
            <a:r>
              <a:rPr lang="en-US" sz="1150" dirty="0">
                <a:solidFill>
                  <a:srgbClr val="050000"/>
                </a:solidFill>
                <a:latin typeface="Arial" panose="020B0604020202020204" pitchFamily="34" charset="0"/>
                <a:cs typeface="Arial" panose="020B0604020202020204" pitchFamily="34" charset="0"/>
              </a:rPr>
              <a:t>Will carefully assess the mission impact of allowing not-at-risk Soldiers to participate in CSP. </a:t>
            </a:r>
          </a:p>
          <a:p>
            <a:pPr marR="0" lvl="0" indent="119063">
              <a:spcBef>
                <a:spcPts val="0"/>
              </a:spcBef>
              <a:spcAft>
                <a:spcPts val="0"/>
              </a:spcAft>
              <a:buSzPts val="1000"/>
              <a:buFont typeface="Symbol" panose="05050102010706020507" pitchFamily="18" charset="2"/>
              <a:buChar char=""/>
              <a:tabLst>
                <a:tab pos="457200" algn="l"/>
              </a:tabLst>
            </a:pPr>
            <a:r>
              <a:rPr lang="en-US" sz="1150" dirty="0">
                <a:solidFill>
                  <a:srgbClr val="050000"/>
                </a:solidFill>
                <a:latin typeface="Arial" panose="020B0604020202020204" pitchFamily="34" charset="0"/>
                <a:cs typeface="Arial" panose="020B0604020202020204" pitchFamily="34" charset="0"/>
              </a:rPr>
              <a:t>Will maintain daily accountability of Soldiers (Present for Duty status)  participating in CSP and may require participation in unit formations, physical training, and other unit requirements as needed (when an Administrative Absence has not been approved–see below). </a:t>
            </a:r>
          </a:p>
          <a:p>
            <a:pPr marR="0" lvl="0" indent="119063">
              <a:spcBef>
                <a:spcPts val="0"/>
              </a:spcBef>
              <a:spcAft>
                <a:spcPts val="0"/>
              </a:spcAft>
              <a:buSzPts val="1000"/>
              <a:buFont typeface="Symbol" panose="05050102010706020507" pitchFamily="18" charset="2"/>
              <a:buChar char=""/>
              <a:tabLst>
                <a:tab pos="457200" algn="l"/>
              </a:tabLst>
            </a:pPr>
            <a:r>
              <a:rPr lang="en-US" sz="1150" dirty="0">
                <a:solidFill>
                  <a:srgbClr val="050000"/>
                </a:solidFill>
                <a:latin typeface="Arial" panose="020B0604020202020204" pitchFamily="34" charset="0"/>
                <a:cs typeface="Arial" panose="020B0604020202020204" pitchFamily="34" charset="0"/>
              </a:rPr>
              <a:t>May approve Soldiers attending a program located beyond a 50-mile radius from their current duty station to do so for up to 180 days  in an Administrative Absence duty status.</a:t>
            </a:r>
          </a:p>
          <a:p>
            <a:pPr marR="0" lvl="0" indent="119063">
              <a:spcBef>
                <a:spcPts val="0"/>
              </a:spcBef>
              <a:spcAft>
                <a:spcPts val="0"/>
              </a:spcAft>
              <a:buSzPts val="1000"/>
              <a:buFont typeface="Symbol" panose="05050102010706020507" pitchFamily="18" charset="2"/>
              <a:buChar char=""/>
              <a:tabLst>
                <a:tab pos="457200" algn="l"/>
              </a:tabLst>
            </a:pPr>
            <a:r>
              <a:rPr lang="en-US" sz="1150" dirty="0">
                <a:solidFill>
                  <a:srgbClr val="050000"/>
                </a:solidFill>
                <a:latin typeface="Arial" panose="020B0604020202020204" pitchFamily="34" charset="0"/>
                <a:cs typeface="Arial" panose="020B0604020202020204" pitchFamily="34" charset="0"/>
              </a:rPr>
              <a:t>May revoke a Soldier’s authorization to participate in CSP at any time during the program based on unit mission requirements.</a:t>
            </a:r>
          </a:p>
          <a:p>
            <a:pPr marR="0" lvl="0">
              <a:spcBef>
                <a:spcPts val="0"/>
              </a:spcBef>
              <a:spcAft>
                <a:spcPts val="0"/>
              </a:spcAft>
              <a:buSzPts val="1000"/>
              <a:tabLst>
                <a:tab pos="457200" algn="l"/>
              </a:tabLst>
            </a:pPr>
            <a:endParaRPr lang="en-US" sz="1200" dirty="0">
              <a:solidFill>
                <a:srgbClr val="05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494EDD2-861B-130E-7CBD-07DD3FCB6811}"/>
              </a:ext>
            </a:extLst>
          </p:cNvPr>
          <p:cNvSpPr txBox="1"/>
          <p:nvPr/>
        </p:nvSpPr>
        <p:spPr>
          <a:xfrm>
            <a:off x="277455" y="8720536"/>
            <a:ext cx="5264595" cy="1192634"/>
          </a:xfrm>
          <a:prstGeom prst="rect">
            <a:avLst/>
          </a:prstGeom>
          <a:noFill/>
        </p:spPr>
        <p:txBody>
          <a:bodyPr wrap="square" rtlCol="0">
            <a:spAutoFit/>
          </a:bodyPr>
          <a:lstStyle/>
          <a:p>
            <a:pPr marL="114300" indent="-114300" algn="ctr">
              <a:spcAft>
                <a:spcPts val="300"/>
              </a:spcAft>
            </a:pPr>
            <a:r>
              <a:rPr lang="en-US" sz="1400" b="1" u="sng" dirty="0">
                <a:latin typeface="Arial" panose="020B0604020202020204" pitchFamily="34" charset="0"/>
                <a:cs typeface="Arial" panose="020B0604020202020204" pitchFamily="34" charset="0"/>
              </a:rPr>
              <a:t>Regulations and Resources:</a:t>
            </a:r>
          </a:p>
          <a:p>
            <a:pPr marL="171450" indent="-171450">
              <a:buFont typeface="Arial" panose="020B0604020202020204" pitchFamily="34" charset="0"/>
              <a:buChar char="•"/>
            </a:pPr>
            <a:r>
              <a:rPr lang="en-US" sz="1100" b="1" i="0" dirty="0">
                <a:solidFill>
                  <a:srgbClr val="050000"/>
                </a:solidFill>
                <a:effectLst/>
                <a:latin typeface="Arial" panose="020B0604020202020204" pitchFamily="34" charset="0"/>
                <a:cs typeface="Arial" panose="020B0604020202020204" pitchFamily="34" charset="0"/>
              </a:rPr>
              <a:t>Army Regulation (AR) 600-81 </a:t>
            </a:r>
            <a:r>
              <a:rPr lang="en-US" sz="1100" b="0" i="0" dirty="0">
                <a:solidFill>
                  <a:srgbClr val="050000"/>
                </a:solidFill>
                <a:effectLst/>
                <a:latin typeface="Arial" panose="020B0604020202020204" pitchFamily="34" charset="0"/>
                <a:cs typeface="Arial" panose="020B0604020202020204" pitchFamily="34" charset="0"/>
              </a:rPr>
              <a:t>(Transition Assistance Program), </a:t>
            </a:r>
            <a:br>
              <a:rPr lang="en-US" sz="1100" b="0" i="0" dirty="0">
                <a:solidFill>
                  <a:srgbClr val="050000"/>
                </a:solidFill>
                <a:effectLst/>
                <a:latin typeface="Arial" panose="020B0604020202020204" pitchFamily="34" charset="0"/>
                <a:cs typeface="Arial" panose="020B0604020202020204" pitchFamily="34" charset="0"/>
              </a:rPr>
            </a:br>
            <a:r>
              <a:rPr lang="en-US" sz="1100" b="0" i="0" dirty="0">
                <a:solidFill>
                  <a:srgbClr val="050000"/>
                </a:solidFill>
                <a:effectLst/>
                <a:latin typeface="Arial" panose="020B0604020202020204" pitchFamily="34" charset="0"/>
                <a:cs typeface="Arial" panose="020B0604020202020204" pitchFamily="34" charset="0"/>
              </a:rPr>
              <a:t>12 March 2024.</a:t>
            </a:r>
          </a:p>
          <a:p>
            <a:pPr marL="171450" indent="-171450">
              <a:buFont typeface="Arial" panose="020B0604020202020204" pitchFamily="34" charset="0"/>
              <a:buChar char="•"/>
            </a:pPr>
            <a:r>
              <a:rPr lang="en-US" sz="1100" b="1" i="0" dirty="0">
                <a:solidFill>
                  <a:srgbClr val="050000"/>
                </a:solidFill>
                <a:effectLst/>
                <a:latin typeface="Arial" panose="020B0604020202020204" pitchFamily="34" charset="0"/>
                <a:cs typeface="Arial" panose="020B0604020202020204" pitchFamily="34" charset="0"/>
              </a:rPr>
              <a:t>DoDI 1322.29 </a:t>
            </a:r>
            <a:r>
              <a:rPr lang="en-US" sz="1100" b="0" i="0" dirty="0">
                <a:solidFill>
                  <a:srgbClr val="050000"/>
                </a:solidFill>
                <a:effectLst/>
                <a:latin typeface="Arial" panose="020B0604020202020204" pitchFamily="34" charset="0"/>
                <a:cs typeface="Arial" panose="020B0604020202020204" pitchFamily="34" charset="0"/>
              </a:rPr>
              <a:t>(Job Training, Employment Skills Training, Apprenticeships, and Internships for Eligible Service Members), Incorporating Change 1, Effective May 5, 2020.</a:t>
            </a:r>
            <a:endParaRPr lang="en-US" sz="1100" b="1" i="1" dirty="0">
              <a:solidFill>
                <a:schemeClr val="accent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54D24AD4-4579-6E72-9E06-5A6E4378F8E2}"/>
              </a:ext>
            </a:extLst>
          </p:cNvPr>
          <p:cNvSpPr/>
          <p:nvPr/>
        </p:nvSpPr>
        <p:spPr>
          <a:xfrm>
            <a:off x="5743408" y="7055231"/>
            <a:ext cx="1857529" cy="2852249"/>
          </a:xfrm>
          <a:prstGeom prst="rect">
            <a:avLst/>
          </a:prstGeom>
          <a:solidFill>
            <a:srgbClr val="2F372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48522D2-77CE-1399-2D85-CCECC26502D3}"/>
              </a:ext>
            </a:extLst>
          </p:cNvPr>
          <p:cNvSpPr txBox="1"/>
          <p:nvPr/>
        </p:nvSpPr>
        <p:spPr>
          <a:xfrm>
            <a:off x="5743409" y="7075560"/>
            <a:ext cx="1857528" cy="2816826"/>
          </a:xfrm>
          <a:prstGeom prst="rect">
            <a:avLst/>
          </a:prstGeom>
          <a:noFill/>
          <a:ln>
            <a:noFill/>
          </a:ln>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For more CSP information visit:</a:t>
            </a:r>
          </a:p>
          <a:p>
            <a:pPr algn="ctr"/>
            <a:endParaRPr lang="en-US" sz="1200" b="1" dirty="0">
              <a:solidFill>
                <a:schemeClr val="bg1"/>
              </a:solidFill>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a:p>
            <a:pPr algn="ctr"/>
            <a:r>
              <a:rPr lang="en-US" sz="1000" dirty="0">
                <a:solidFill>
                  <a:schemeClr val="bg1"/>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https://home.army.mil/imcom/customers/career-skills-program/soldier</a:t>
            </a:r>
            <a:endParaRPr lang="en-US" sz="1400" b="1" u="sng" dirty="0">
              <a:solidFill>
                <a:schemeClr val="bg1"/>
              </a:solidFill>
              <a:latin typeface="Arial" panose="020B0604020202020204" pitchFamily="34" charset="0"/>
              <a:cs typeface="Arial" panose="020B0604020202020204" pitchFamily="34" charset="0"/>
            </a:endParaRPr>
          </a:p>
          <a:p>
            <a:pPr algn="ctr">
              <a:spcBef>
                <a:spcPts val="600"/>
              </a:spcBef>
              <a:spcAft>
                <a:spcPts val="600"/>
              </a:spcAft>
            </a:pPr>
            <a:r>
              <a:rPr lang="en-US" sz="1100" dirty="0">
                <a:solidFill>
                  <a:schemeClr val="bg1"/>
                </a:solidFill>
                <a:latin typeface="Arial" panose="020B0604020202020204" pitchFamily="34" charset="0"/>
                <a:cs typeface="Arial" panose="020B0604020202020204" pitchFamily="34" charset="0"/>
              </a:rPr>
              <a:t>or stop by your local Transition Assistance Program (TAP) office.</a:t>
            </a:r>
          </a:p>
        </p:txBody>
      </p:sp>
      <p:pic>
        <p:nvPicPr>
          <p:cNvPr id="21" name="Picture 20" descr="Qr code&#10;&#10;Description automatically generated">
            <a:extLst>
              <a:ext uri="{FF2B5EF4-FFF2-40B4-BE49-F238E27FC236}">
                <a16:creationId xmlns:a16="http://schemas.microsoft.com/office/drawing/2014/main" id="{917A0E7A-3578-3227-54B6-6DD756D825C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35126" y="7579988"/>
            <a:ext cx="1095276" cy="1097678"/>
          </a:xfrm>
          <a:prstGeom prst="rect">
            <a:avLst/>
          </a:prstGeom>
          <a:ln w="12700">
            <a:solidFill>
              <a:schemeClr val="tx1"/>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ForSignature xmlns="a686c01d-9b03-4e21-a79d-80911fbbfba7">false</ForSignature>
    <_dlc_DocId xmlns="ee8c200f-5b40-4309-82ff-5af4db5b0849">GEARS-536684992-1376938</_dlc_DocId>
    <_dlc_DocIdUrl xmlns="ee8c200f-5b40-4309-82ff-5af4db5b0849">
      <Url>https://army.deps.mil/netcom/sites/GEARS/Live/_layouts/15/DocIdRedir.aspx?ID=GEARS-536684992-1376938</Url>
      <Description>GEARS-536684992-1376938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D7794D7ACBF31B46B052BF8A31EE8793" ma:contentTypeVersion="10" ma:contentTypeDescription="Create a new document." ma:contentTypeScope="" ma:versionID="77e165e637fc311b2e502856f301ed40">
  <xsd:schema xmlns:xsd="http://www.w3.org/2001/XMLSchema" xmlns:xs="http://www.w3.org/2001/XMLSchema" xmlns:p="http://schemas.microsoft.com/office/2006/metadata/properties" xmlns:ns2="ee8c200f-5b40-4309-82ff-5af4db5b0849" xmlns:ns3="a686c01d-9b03-4e21-a79d-80911fbbfba7" xmlns:ns4="http://schemas.microsoft.com/sharepoint/v4" targetNamespace="http://schemas.microsoft.com/office/2006/metadata/properties" ma:root="true" ma:fieldsID="7bd16d567848d38cc936a084c0d9c9ea" ns2:_="" ns3:_="" ns4:_="">
    <xsd:import namespace="ee8c200f-5b40-4309-82ff-5af4db5b0849"/>
    <xsd:import namespace="a686c01d-9b03-4e21-a79d-80911fbbfba7"/>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4:IconOverla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86c01d-9b03-4e21-a79d-80911fbbfba7"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9EC3EA-AEB4-40FD-804B-4CC736E7884E}">
  <ds:schemaRefs>
    <ds:schemaRef ds:uri="a686c01d-9b03-4e21-a79d-80911fbbfba7"/>
    <ds:schemaRef ds:uri="http://purl.org/dc/terms/"/>
    <ds:schemaRef ds:uri="http://purl.org/dc/elements/1.1/"/>
    <ds:schemaRef ds:uri="http://www.w3.org/XML/1998/namespace"/>
    <ds:schemaRef ds:uri="http://schemas.microsoft.com/office/infopath/2007/PartnerControls"/>
    <ds:schemaRef ds:uri="http://schemas.microsoft.com/office/2006/documentManagement/types"/>
    <ds:schemaRef ds:uri="http://schemas.microsoft.com/sharepoint/v4"/>
    <ds:schemaRef ds:uri="http://schemas.openxmlformats.org/package/2006/metadata/core-properties"/>
    <ds:schemaRef ds:uri="ee8c200f-5b40-4309-82ff-5af4db5b0849"/>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410E8D4-3DB3-420F-BE0C-AC27032FC5D5}">
  <ds:schemaRefs>
    <ds:schemaRef ds:uri="http://schemas.microsoft.com/sharepoint/v3/contenttype/forms"/>
  </ds:schemaRefs>
</ds:datastoreItem>
</file>

<file path=customXml/itemProps3.xml><?xml version="1.0" encoding="utf-8"?>
<ds:datastoreItem xmlns:ds="http://schemas.openxmlformats.org/officeDocument/2006/customXml" ds:itemID="{3EE50C88-4FD1-49B6-8D77-1EE3B7E7404B}">
  <ds:schemaRefs>
    <ds:schemaRef ds:uri="http://schemas.microsoft.com/sharepoint/events"/>
  </ds:schemaRefs>
</ds:datastoreItem>
</file>

<file path=customXml/itemProps4.xml><?xml version="1.0" encoding="utf-8"?>
<ds:datastoreItem xmlns:ds="http://schemas.openxmlformats.org/officeDocument/2006/customXml" ds:itemID="{DCD6F562-A4B2-4215-A5FB-85C38731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a686c01d-9b03-4e21-a79d-80911fbbfba7"/>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otalTime>4389</TotalTime>
  <Words>531</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Symbol</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and White Photography Sectioned Newsletter Page A4 Design</dc:title>
  <dc:creator>Chassin, Dorie R CIV HQDA DAIG</dc:creator>
  <cp:lastModifiedBy>Ruyle, Thomas M CIV HQDA DAIG</cp:lastModifiedBy>
  <cp:revision>84</cp:revision>
  <cp:lastPrinted>2024-02-27T20:37:28Z</cp:lastPrinted>
  <dcterms:created xsi:type="dcterms:W3CDTF">2006-08-16T00:00:00Z</dcterms:created>
  <dcterms:modified xsi:type="dcterms:W3CDTF">2024-05-01T12:50:36Z</dcterms:modified>
  <dc:identifier>DAFbUSDdRHE</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0x010100D7794D7ACBF31B46B052BF8A31EE8793</vt:lpwstr>
  </property>
  <property fmtid="{D5CDD505-2E9C-101B-9397-08002B2CF9AE}" pid="3" name="_dlc_policyId">
    <vt:lpwstr/>
  </property>
  <property fmtid="{D5CDD505-2E9C-101B-9397-08002B2CF9AE}" pid="4" name="ItemRetentionFormula">
    <vt:lpwstr/>
  </property>
  <property fmtid="{D5CDD505-2E9C-101B-9397-08002B2CF9AE}" pid="5" name="_dlc_DocIdItemGuid">
    <vt:lpwstr>55e54503-fbba-47e3-9b77-d34ee61d7e6d</vt:lpwstr>
  </property>
  <property fmtid="{D5CDD505-2E9C-101B-9397-08002B2CF9AE}" pid="6" name="TitusGUID">
    <vt:lpwstr>3d898513-948d-4fc1-8594-fee49e099fee</vt:lpwstr>
  </property>
  <property fmtid="{D5CDD505-2E9C-101B-9397-08002B2CF9AE}" pid="7" name="Classification">
    <vt:lpwstr>NO CLASSIFICATION REQUIRED</vt:lpwstr>
  </property>
</Properties>
</file>